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73" r:id="rId5"/>
    <p:sldId id="294" r:id="rId6"/>
    <p:sldId id="260" r:id="rId7"/>
    <p:sldId id="291" r:id="rId8"/>
    <p:sldId id="289" r:id="rId9"/>
    <p:sldId id="290" r:id="rId10"/>
    <p:sldId id="278" r:id="rId11"/>
    <p:sldId id="265" r:id="rId12"/>
    <p:sldId id="284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FF0000"/>
    <a:srgbClr val="000000"/>
    <a:srgbClr val="ED7D3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/>
    <p:restoredTop sz="96076"/>
  </p:normalViewPr>
  <p:slideViewPr>
    <p:cSldViewPr snapToGrid="0" snapToObjects="1">
      <p:cViewPr>
        <p:scale>
          <a:sx n="95" d="100"/>
          <a:sy n="95" d="100"/>
        </p:scale>
        <p:origin x="376" y="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4AB77-46DA-3C4B-8E2C-CE98FF2A5277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44F18-020A-3F4D-A33B-6E42A74DA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6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44F18-020A-3F4D-A33B-6E42A74DA4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5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7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82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5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2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2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E450F-573D-2845-9B3A-5605F6A20C89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40DB-0E56-E241-8C9A-8E1C0674E4B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UPOLEN_favicon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76" y="6238347"/>
            <a:ext cx="500543" cy="60876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2518" y="6311896"/>
            <a:ext cx="255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/>
              <a:t>Gun Woo Park, 29</a:t>
            </a:r>
            <a:r>
              <a:rPr lang="en-US" sz="1200" baseline="30000" dirty="0" smtClean="0"/>
              <a:t>o</a:t>
            </a:r>
            <a:r>
              <a:rPr lang="en-US" sz="1200" baseline="0" dirty="0" smtClean="0"/>
              <a:t> PhD student</a:t>
            </a:r>
          </a:p>
          <a:p>
            <a:r>
              <a:rPr lang="en-US" sz="1200" dirty="0" smtClean="0"/>
              <a:t>ESR11, SUPOLEN, Marie-Curie</a:t>
            </a:r>
            <a:r>
              <a:rPr lang="en-US" sz="1200" baseline="0" dirty="0" smtClean="0"/>
              <a:t> Actions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25012" y="6253578"/>
            <a:ext cx="852688" cy="5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6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285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Stochastic Simulations for HEUR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43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Gun Woo Park</a:t>
            </a:r>
          </a:p>
          <a:p>
            <a:r>
              <a:rPr lang="en-US" dirty="0" smtClean="0"/>
              <a:t>Supervisor: Giovanni </a:t>
            </a:r>
            <a:r>
              <a:rPr lang="en-US" dirty="0" err="1" smtClean="0"/>
              <a:t>Ianniruberto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24 FEB 2016</a:t>
            </a:r>
            <a:endParaRPr lang="en-US" dirty="0"/>
          </a:p>
        </p:txBody>
      </p:sp>
      <p:pic>
        <p:nvPicPr>
          <p:cNvPr id="4" name="Picture 3" descr="SUPOLEN_logo_cropp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61127"/>
            <a:ext cx="5709557" cy="1498252"/>
          </a:xfrm>
          <a:prstGeom prst="rect">
            <a:avLst/>
          </a:prstGeom>
        </p:spPr>
      </p:pic>
      <p:pic>
        <p:nvPicPr>
          <p:cNvPr id="8" name="Immagine 3"/>
          <p:cNvPicPr>
            <a:picLocks noChangeAspect="1"/>
          </p:cNvPicPr>
          <p:nvPr/>
        </p:nvPicPr>
        <p:blipFill rotWithShape="1">
          <a:blip r:embed="rId3"/>
          <a:srcRect l="5790" t="20976" r="11160" b="20386"/>
          <a:stretch/>
        </p:blipFill>
        <p:spPr>
          <a:xfrm>
            <a:off x="906236" y="175904"/>
            <a:ext cx="3265714" cy="13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" y="1424380"/>
            <a:ext cx="4908477" cy="54336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50" y="41459"/>
            <a:ext cx="3395174" cy="3052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Percolation Identification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76008" y="1371600"/>
            <a:ext cx="7346287" cy="5486400"/>
            <a:chOff x="4876800" y="1333816"/>
            <a:chExt cx="7346287" cy="5486400"/>
          </a:xfrm>
        </p:grpSpPr>
        <p:grpSp>
          <p:nvGrpSpPr>
            <p:cNvPr id="10" name="Group 9"/>
            <p:cNvGrpSpPr/>
            <p:nvPr/>
          </p:nvGrpSpPr>
          <p:grpSpPr>
            <a:xfrm>
              <a:off x="4876800" y="1333816"/>
              <a:ext cx="7315200" cy="5486400"/>
              <a:chOff x="0" y="1371600"/>
              <a:chExt cx="7315200" cy="54864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371600"/>
                <a:ext cx="7315200" cy="5486400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1141512" y="4624042"/>
                <a:ext cx="1967333" cy="1621393"/>
                <a:chOff x="4714706" y="3334452"/>
                <a:chExt cx="1967333" cy="1621393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010128" y="3721362"/>
                  <a:ext cx="337625" cy="33890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riangle 13"/>
                <p:cNvSpPr/>
                <p:nvPr/>
              </p:nvSpPr>
              <p:spPr>
                <a:xfrm>
                  <a:off x="4953857" y="4175681"/>
                  <a:ext cx="393896" cy="29542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riangle 14"/>
                <p:cNvSpPr/>
                <p:nvPr/>
              </p:nvSpPr>
              <p:spPr>
                <a:xfrm rot="10800000">
                  <a:off x="4953857" y="4660424"/>
                  <a:ext cx="393896" cy="29542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714706" y="3334452"/>
                  <a:ext cx="19673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Percolation symbol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347753" y="3690939"/>
                  <a:ext cx="8755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along x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5347752" y="4586513"/>
                  <a:ext cx="8755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along z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347752" y="4138725"/>
                  <a:ext cx="8755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along y</a:t>
                  </a:r>
                  <a:endParaRPr lang="en-US" dirty="0"/>
                </a:p>
              </p:txBody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5311323" y="1508208"/>
              <a:ext cx="6911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Travel algorithm: depth </a:t>
              </a:r>
              <a:r>
                <a:rPr lang="en-US" dirty="0" smtClean="0"/>
                <a:t>first search (DFS) for undirected graph structure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04476" y="2016167"/>
            <a:ext cx="9174816" cy="2564204"/>
            <a:chOff x="2504476" y="2016167"/>
            <a:chExt cx="9174816" cy="2564204"/>
          </a:xfrm>
        </p:grpSpPr>
        <p:grpSp>
          <p:nvGrpSpPr>
            <p:cNvPr id="20" name="Group 19"/>
            <p:cNvGrpSpPr/>
            <p:nvPr/>
          </p:nvGrpSpPr>
          <p:grpSpPr>
            <a:xfrm>
              <a:off x="6558571" y="2016167"/>
              <a:ext cx="5120721" cy="2336527"/>
              <a:chOff x="1702109" y="2046017"/>
              <a:chExt cx="5120721" cy="233652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852159" y="2046017"/>
                <a:ext cx="970671" cy="18303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7918" y="2110534"/>
                <a:ext cx="637659" cy="108374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804682" y="2110534"/>
                <a:ext cx="945389" cy="1702685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06805" y="2379821"/>
                <a:ext cx="1586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Densely percolated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702109" y="3859324"/>
                <a:ext cx="1624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Many isolated </a:t>
                </a:r>
                <a:r>
                  <a:rPr lang="en-US" sz="1400" smtClean="0">
                    <a:solidFill>
                      <a:schemeClr val="accent2">
                        <a:lumMod val="50000"/>
                      </a:schemeClr>
                    </a:solidFill>
                  </a:rPr>
                  <a:t>percolated clusters</a:t>
                </a:r>
                <a:endParaRPr lang="en-US" sz="1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4206240" y="2421759"/>
              <a:ext cx="492369" cy="5746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357598" y="3229649"/>
              <a:ext cx="492369" cy="574658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504476" y="4005713"/>
              <a:ext cx="492369" cy="574658"/>
            </a:xfrm>
            <a:prstGeom prst="ellips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09014" y="943711"/>
            <a:ext cx="4514338" cy="2037181"/>
            <a:chOff x="4105883" y="438780"/>
            <a:chExt cx="4514338" cy="203718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497004" y="438780"/>
              <a:ext cx="4123217" cy="163313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105883" y="1901303"/>
              <a:ext cx="492369" cy="57465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561514" y="1690692"/>
            <a:ext cx="422031" cy="886153"/>
          </a:xfrm>
          <a:prstGeom prst="rect">
            <a:avLst/>
          </a:prstGeom>
          <a:noFill/>
          <a:ln w="28575">
            <a:solidFill>
              <a:srgbClr val="41719C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571807" y="1662027"/>
            <a:ext cx="779436" cy="886153"/>
          </a:xfrm>
          <a:prstGeom prst="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153433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65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Remarks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Detailed mechanisms of shear thickening for HEUR solution are still controversial</a:t>
            </a:r>
          </a:p>
          <a:p>
            <a:r>
              <a:rPr lang="en-US" dirty="0" smtClean="0"/>
              <a:t>Shear thickening effects depend on the network structure (sparse or dense)</a:t>
            </a:r>
          </a:p>
          <a:p>
            <a:r>
              <a:rPr lang="en-US" dirty="0" smtClean="0"/>
              <a:t>A new stochastic simulation algorithm account</a:t>
            </a:r>
            <a:r>
              <a:rPr lang="en-US" altLang="ko-KR" dirty="0" smtClean="0"/>
              <a:t>s</a:t>
            </a:r>
            <a:r>
              <a:rPr lang="en-US" dirty="0" smtClean="0"/>
              <a:t> for repulsive interactions between micelle because anisotropic flow-induced collisions among micelles are believed to be responsible for </a:t>
            </a:r>
            <a:r>
              <a:rPr lang="en-US" dirty="0"/>
              <a:t>shear </a:t>
            </a:r>
            <a:r>
              <a:rPr lang="en-US" dirty="0" smtClean="0"/>
              <a:t>thickening</a:t>
            </a:r>
          </a:p>
          <a:p>
            <a:r>
              <a:rPr lang="en-US" dirty="0" smtClean="0"/>
              <a:t>Equilibrium structure is identified by looking at association distribution, isotropy, RDF, structure factor, and percolation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76347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4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163709" y="1505711"/>
            <a:ext cx="4225124" cy="5257332"/>
            <a:chOff x="4138832" y="1520619"/>
            <a:chExt cx="4225124" cy="5257332"/>
          </a:xfrm>
        </p:grpSpPr>
        <p:sp>
          <p:nvSpPr>
            <p:cNvPr id="25" name="TextBox 24"/>
            <p:cNvSpPr txBox="1"/>
            <p:nvPr/>
          </p:nvSpPr>
          <p:spPr>
            <a:xfrm>
              <a:off x="4372065" y="1520619"/>
              <a:ext cx="3758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5"/>
                  </a:solidFill>
                </a:rPr>
                <a:t>Computational Economy</a:t>
              </a:r>
              <a:endParaRPr lang="en-US" sz="2800" dirty="0">
                <a:solidFill>
                  <a:schemeClr val="accent5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52152" y="2028931"/>
              <a:ext cx="852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Cell list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138832" y="6131620"/>
              <a:ext cx="42251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Parallelization for topological update</a:t>
              </a:r>
            </a:p>
            <a:p>
              <a:r>
                <a:rPr lang="en-US" dirty="0" smtClean="0"/>
                <a:t>(the Brownian </a:t>
              </a:r>
              <a:r>
                <a:rPr lang="en-US" dirty="0"/>
                <a:t>update is </a:t>
              </a:r>
              <a:r>
                <a:rPr lang="en-US" dirty="0" smtClean="0"/>
                <a:t>only parallelized</a:t>
              </a:r>
              <a:r>
                <a:rPr lang="en-US" dirty="0"/>
                <a:t>)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376" y="2296836"/>
              <a:ext cx="3183552" cy="351374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172880" y="1505711"/>
            <a:ext cx="6034070" cy="4571598"/>
            <a:chOff x="6172880" y="1505711"/>
            <a:chExt cx="6034070" cy="4571598"/>
          </a:xfrm>
        </p:grpSpPr>
        <p:sp>
          <p:nvSpPr>
            <p:cNvPr id="21" name="TextBox 20"/>
            <p:cNvSpPr txBox="1"/>
            <p:nvPr/>
          </p:nvSpPr>
          <p:spPr>
            <a:xfrm>
              <a:off x="8807101" y="1505711"/>
              <a:ext cx="23599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5"/>
                  </a:solidFill>
                </a:rPr>
                <a:t>Dynamical Test</a:t>
              </a:r>
              <a:endParaRPr lang="en-US" sz="2800" dirty="0">
                <a:solidFill>
                  <a:schemeClr val="accent5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16444" y="2164890"/>
              <a:ext cx="2931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Rheological quantities to capture dynamical details</a:t>
              </a:r>
              <a:endParaRPr lang="en-US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5279" y="3058797"/>
              <a:ext cx="4471671" cy="301851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880" y="4216815"/>
              <a:ext cx="1743446" cy="1540001"/>
            </a:xfrm>
            <a:prstGeom prst="rect">
              <a:avLst/>
            </a:prstGeom>
          </p:spPr>
        </p:pic>
      </p:grpSp>
      <p:sp>
        <p:nvSpPr>
          <p:cNvPr id="27" name="TextBox 18"/>
          <p:cNvSpPr txBox="1"/>
          <p:nvPr/>
        </p:nvSpPr>
        <p:spPr>
          <a:xfrm>
            <a:off x="1155755" y="1556683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Static Variables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3" y="2488055"/>
            <a:ext cx="3399478" cy="1824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853" y="4371060"/>
            <a:ext cx="3432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many parameter space, the sparsely percolated network structure should be generated with reasonable number of association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0597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04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8121" y="1225689"/>
            <a:ext cx="119938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en-US" dirty="0"/>
              <a:t>. Tanaka and S.F. Edwards, Journal of Non-Newtonian Fluid Mechanics </a:t>
            </a:r>
            <a:r>
              <a:rPr lang="en-US" b="1" dirty="0"/>
              <a:t>43</a:t>
            </a:r>
            <a:r>
              <a:rPr lang="en-US" dirty="0"/>
              <a:t>, 247 (1992).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Marrucci</a:t>
            </a:r>
            <a:r>
              <a:rPr lang="en-US" dirty="0"/>
              <a:t>, S. Bhargava, and S.L. Cooper, Macromolecules </a:t>
            </a:r>
            <a:r>
              <a:rPr lang="en-US" b="1" dirty="0"/>
              <a:t>26</a:t>
            </a:r>
            <a:r>
              <a:rPr lang="en-US" dirty="0"/>
              <a:t>, 6483 (1993).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</a:t>
            </a:r>
            <a:r>
              <a:rPr lang="en-US" dirty="0"/>
              <a:t>. </a:t>
            </a:r>
            <a:r>
              <a:rPr lang="en-US" dirty="0" err="1"/>
              <a:t>Annable</a:t>
            </a:r>
            <a:r>
              <a:rPr lang="en-US" dirty="0"/>
              <a:t>, R. </a:t>
            </a:r>
            <a:r>
              <a:rPr lang="en-US" dirty="0" err="1"/>
              <a:t>Buscall</a:t>
            </a:r>
            <a:r>
              <a:rPr lang="en-US" dirty="0"/>
              <a:t>, and R. </a:t>
            </a:r>
            <a:r>
              <a:rPr lang="en-US" dirty="0" err="1"/>
              <a:t>Ettelaie</a:t>
            </a:r>
            <a:r>
              <a:rPr lang="en-US" dirty="0"/>
              <a:t>, Journal of Rheology (1993).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A.N</a:t>
            </a:r>
            <a:r>
              <a:rPr lang="en-US" dirty="0"/>
              <a:t>. Semenov, I.A. NYRKOVA, and M.E. Cates, Macromolecules </a:t>
            </a:r>
            <a:r>
              <a:rPr lang="en-US" b="1" dirty="0"/>
              <a:t>28</a:t>
            </a:r>
            <a:r>
              <a:rPr lang="en-US" dirty="0"/>
              <a:t>, 7879 (1995).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</a:t>
            </a:r>
            <a:r>
              <a:rPr lang="en-US" dirty="0"/>
              <a:t>. Van den Brule and P.J. </a:t>
            </a:r>
            <a:r>
              <a:rPr lang="en-US" dirty="0" err="1"/>
              <a:t>Hoogerbrugge</a:t>
            </a:r>
            <a:r>
              <a:rPr lang="en-US" dirty="0"/>
              <a:t>, Journal of Non-Newtonian Fluid (1995).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</a:t>
            </a:r>
            <a:r>
              <a:rPr lang="en-US" dirty="0"/>
              <a:t>. Xu, A. </a:t>
            </a:r>
            <a:r>
              <a:rPr lang="en-US" dirty="0" err="1"/>
              <a:t>Yekta</a:t>
            </a:r>
            <a:r>
              <a:rPr lang="en-US" dirty="0"/>
              <a:t>, L. Li, Z. </a:t>
            </a:r>
            <a:r>
              <a:rPr lang="en-US" dirty="0" err="1"/>
              <a:t>Masoumi</a:t>
            </a:r>
            <a:r>
              <a:rPr lang="en-US" dirty="0"/>
              <a:t>, and M.A. </a:t>
            </a:r>
            <a:r>
              <a:rPr lang="en-US" dirty="0" err="1"/>
              <a:t>Winnik</a:t>
            </a:r>
            <a:r>
              <a:rPr lang="en-US" dirty="0"/>
              <a:t>, Colloids and Surfaces a-Physicochemical and Engineering Aspects </a:t>
            </a:r>
            <a:r>
              <a:rPr lang="en-US" b="1" dirty="0"/>
              <a:t>112</a:t>
            </a:r>
            <a:r>
              <a:rPr lang="en-US" dirty="0"/>
              <a:t>, 239 (1996).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K.C</a:t>
            </a:r>
            <a:r>
              <a:rPr lang="en-US" dirty="0"/>
              <a:t>. Tam, R.D. Jenkins, M.A. </a:t>
            </a:r>
            <a:r>
              <a:rPr lang="en-US" dirty="0" err="1"/>
              <a:t>Winnik</a:t>
            </a:r>
            <a:r>
              <a:rPr lang="en-US" dirty="0"/>
              <a:t>, and D.R. Bassett, Macromolecules </a:t>
            </a:r>
            <a:r>
              <a:rPr lang="en-US" b="1" dirty="0"/>
              <a:t>31</a:t>
            </a:r>
            <a:r>
              <a:rPr lang="en-US" dirty="0"/>
              <a:t>, 4149 (1998).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J.G</a:t>
            </a:r>
            <a:r>
              <a:rPr lang="en-US" dirty="0"/>
              <a:t>. Hernández </a:t>
            </a:r>
            <a:r>
              <a:rPr lang="en-US" dirty="0" err="1"/>
              <a:t>Cifre</a:t>
            </a:r>
            <a:r>
              <a:rPr lang="en-US" dirty="0"/>
              <a:t>, T.M.A.O.M. </a:t>
            </a:r>
            <a:r>
              <a:rPr lang="en-US" dirty="0" err="1"/>
              <a:t>Barenbrug</a:t>
            </a:r>
            <a:r>
              <a:rPr lang="en-US" dirty="0"/>
              <a:t>, J.D. </a:t>
            </a:r>
            <a:r>
              <a:rPr lang="en-US" dirty="0" err="1"/>
              <a:t>Schieber</a:t>
            </a:r>
            <a:r>
              <a:rPr lang="en-US" dirty="0"/>
              <a:t>, and B.H.A.A. van den Brule, Journal of Non-Newtonian Fluid Mechanics </a:t>
            </a:r>
            <a:r>
              <a:rPr lang="en-US" b="1" dirty="0"/>
              <a:t>113</a:t>
            </a:r>
            <a:r>
              <a:rPr lang="en-US" dirty="0"/>
              <a:t>, 73 (2003).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</a:t>
            </a:r>
            <a:r>
              <a:rPr lang="en-US" dirty="0"/>
              <a:t>. </a:t>
            </a:r>
            <a:r>
              <a:rPr lang="en-US" dirty="0" err="1"/>
              <a:t>Pellens</a:t>
            </a:r>
            <a:r>
              <a:rPr lang="en-US" dirty="0"/>
              <a:t>, R. </a:t>
            </a:r>
            <a:r>
              <a:rPr lang="en-US" dirty="0" err="1"/>
              <a:t>Gamez</a:t>
            </a:r>
            <a:r>
              <a:rPr lang="en-US" dirty="0"/>
              <a:t> Corrales, and J. </a:t>
            </a:r>
            <a:r>
              <a:rPr lang="en-US" dirty="0" err="1"/>
              <a:t>Mewis</a:t>
            </a:r>
            <a:r>
              <a:rPr lang="en-US" dirty="0"/>
              <a:t>, Journal of Rheology </a:t>
            </a:r>
            <a:r>
              <a:rPr lang="en-US" b="1" dirty="0"/>
              <a:t>48</a:t>
            </a:r>
            <a:r>
              <a:rPr lang="en-US" dirty="0"/>
              <a:t>, 379 (2004).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F</a:t>
            </a:r>
            <a:r>
              <a:rPr lang="hr-HR" dirty="0"/>
              <a:t>. Tanaka </a:t>
            </a:r>
            <a:r>
              <a:rPr lang="hr-HR" dirty="0" err="1"/>
              <a:t>and</a:t>
            </a:r>
            <a:r>
              <a:rPr lang="hr-HR" dirty="0"/>
              <a:t> T. Koga, </a:t>
            </a:r>
            <a:r>
              <a:rPr lang="hr-HR" dirty="0" err="1"/>
              <a:t>Macromolecules</a:t>
            </a:r>
            <a:r>
              <a:rPr lang="hr-HR" dirty="0"/>
              <a:t> </a:t>
            </a:r>
            <a:r>
              <a:rPr lang="hr-HR" b="1" dirty="0"/>
              <a:t>39</a:t>
            </a:r>
            <a:r>
              <a:rPr lang="hr-HR" dirty="0"/>
              <a:t>, 5913 (2006).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J.G</a:t>
            </a:r>
            <a:r>
              <a:rPr lang="en-US" dirty="0"/>
              <a:t>. Hernández </a:t>
            </a:r>
            <a:r>
              <a:rPr lang="en-US" dirty="0" err="1"/>
              <a:t>Cifre</a:t>
            </a:r>
            <a:r>
              <a:rPr lang="en-US" dirty="0"/>
              <a:t>, R. </a:t>
            </a:r>
            <a:r>
              <a:rPr lang="en-US" dirty="0" err="1"/>
              <a:t>Pamies</a:t>
            </a:r>
            <a:r>
              <a:rPr lang="en-US" dirty="0"/>
              <a:t>, A.L. </a:t>
            </a:r>
            <a:r>
              <a:rPr lang="en-US" dirty="0" err="1"/>
              <a:t>Kjøniksen</a:t>
            </a:r>
            <a:r>
              <a:rPr lang="en-US" dirty="0"/>
              <a:t>, K.D. Knudsen, B. </a:t>
            </a:r>
            <a:r>
              <a:rPr lang="en-US" dirty="0" err="1"/>
              <a:t>Nyström</a:t>
            </a:r>
            <a:r>
              <a:rPr lang="en-US" dirty="0"/>
              <a:t>, and J. </a:t>
            </a:r>
            <a:r>
              <a:rPr lang="en-US" dirty="0" err="1"/>
              <a:t>García</a:t>
            </a:r>
            <a:r>
              <a:rPr lang="en-US" dirty="0"/>
              <a:t> de la Torre, Journal of Non-Newtonian Fluid Mechanics </a:t>
            </a:r>
            <a:r>
              <a:rPr lang="en-US" b="1" dirty="0"/>
              <a:t>146</a:t>
            </a:r>
            <a:r>
              <a:rPr lang="en-US" dirty="0"/>
              <a:t>, 3 (2007).</a:t>
            </a:r>
          </a:p>
          <a:p>
            <a:pPr marL="342900" indent="-342900">
              <a:buFont typeface="+mj-lt"/>
              <a:buAutoNum type="arabicPeriod"/>
            </a:pPr>
            <a:r>
              <a:rPr lang="hr-HR" dirty="0" smtClean="0"/>
              <a:t>T</a:t>
            </a:r>
            <a:r>
              <a:rPr lang="hr-HR" dirty="0"/>
              <a:t>. Koga </a:t>
            </a:r>
            <a:r>
              <a:rPr lang="hr-HR" dirty="0" err="1"/>
              <a:t>and</a:t>
            </a:r>
            <a:r>
              <a:rPr lang="hr-HR" dirty="0"/>
              <a:t> F. Tanaka, </a:t>
            </a:r>
            <a:r>
              <a:rPr lang="hr-HR" dirty="0" err="1"/>
              <a:t>Macromolecules</a:t>
            </a:r>
            <a:r>
              <a:rPr lang="hr-HR" dirty="0"/>
              <a:t> </a:t>
            </a:r>
            <a:r>
              <a:rPr lang="hr-HR" b="1" dirty="0"/>
              <a:t>43</a:t>
            </a:r>
            <a:r>
              <a:rPr lang="hr-HR" dirty="0"/>
              <a:t>, 3052 (2010).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dirty="0"/>
              <a:t>. Suzuki, T. </a:t>
            </a:r>
            <a:r>
              <a:rPr lang="en-US" dirty="0" err="1"/>
              <a:t>Uneyama</a:t>
            </a:r>
            <a:r>
              <a:rPr lang="en-US" dirty="0"/>
              <a:t>, T. Inoue, and H. Watanabe, Macromolecules </a:t>
            </a:r>
            <a:r>
              <a:rPr lang="en-US" b="1" dirty="0"/>
              <a:t>45</a:t>
            </a:r>
            <a:r>
              <a:rPr lang="en-US" dirty="0"/>
              <a:t>, 888 (2012).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</a:t>
            </a:r>
            <a:r>
              <a:rPr lang="en-US" dirty="0"/>
              <a:t>. </a:t>
            </a:r>
            <a:r>
              <a:rPr lang="en-US" dirty="0" err="1"/>
              <a:t>Uneyama</a:t>
            </a:r>
            <a:r>
              <a:rPr lang="en-US" dirty="0"/>
              <a:t>, S. Suzuki, and H. Watanabe, Physical Review E </a:t>
            </a:r>
            <a:r>
              <a:rPr lang="en-US" b="1" dirty="0"/>
              <a:t>86(3)</a:t>
            </a:r>
            <a:r>
              <a:rPr lang="en-US" dirty="0"/>
              <a:t>, 1 (2012).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dirty="0"/>
              <a:t>. Suzuki, T. </a:t>
            </a:r>
            <a:r>
              <a:rPr lang="en-US" dirty="0" err="1"/>
              <a:t>Uneyama</a:t>
            </a:r>
            <a:r>
              <a:rPr lang="en-US" dirty="0"/>
              <a:t>, and H. Watanabe, Macromolecules </a:t>
            </a:r>
            <a:r>
              <a:rPr lang="en-US" b="1" dirty="0"/>
              <a:t>46</a:t>
            </a:r>
            <a:r>
              <a:rPr lang="en-US" dirty="0"/>
              <a:t>, 3497 (2013).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</a:t>
            </a:r>
            <a:r>
              <a:rPr lang="en-US" dirty="0"/>
              <a:t>. </a:t>
            </a:r>
            <a:r>
              <a:rPr lang="en-US" dirty="0" err="1"/>
              <a:t>Ianniruberto</a:t>
            </a:r>
            <a:r>
              <a:rPr lang="en-US" dirty="0"/>
              <a:t> and G. </a:t>
            </a:r>
            <a:r>
              <a:rPr lang="en-US" dirty="0" err="1"/>
              <a:t>Marrucci</a:t>
            </a:r>
            <a:r>
              <a:rPr lang="en-US" dirty="0"/>
              <a:t>, Macromolecules </a:t>
            </a:r>
            <a:r>
              <a:rPr lang="en-US" b="1" dirty="0"/>
              <a:t>48</a:t>
            </a:r>
            <a:r>
              <a:rPr lang="en-US" dirty="0"/>
              <a:t>, 5439 (2015).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en-US" dirty="0"/>
              <a:t>. Yuan and R.G. Larson, J. Phys. Chem. B </a:t>
            </a:r>
            <a:r>
              <a:rPr lang="en-US" b="1" dirty="0"/>
              <a:t>119</a:t>
            </a:r>
            <a:r>
              <a:rPr lang="en-US" dirty="0"/>
              <a:t>, 12540 (2015).</a:t>
            </a:r>
          </a:p>
        </p:txBody>
      </p:sp>
    </p:spTree>
    <p:extLst>
      <p:ext uri="{BB962C8B-B14F-4D97-AF65-F5344CB8AC3E}">
        <p14:creationId xmlns:p14="http://schemas.microsoft.com/office/powerpoint/2010/main" val="16892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 descr="SUPOLEN_logo_cropp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02" y="3663387"/>
            <a:ext cx="7701795" cy="2021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5346" y="1690692"/>
            <a:ext cx="4895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Giuseppe </a:t>
            </a:r>
            <a:r>
              <a:rPr lang="en-US" sz="3200" dirty="0" err="1" smtClean="0"/>
              <a:t>Marrucci</a:t>
            </a:r>
            <a:endParaRPr lang="ko-KR" altLang="en-US" sz="3200" dirty="0" smtClean="0"/>
          </a:p>
          <a:p>
            <a:r>
              <a:rPr lang="en-US" sz="3200" dirty="0" smtClean="0"/>
              <a:t>Antonio </a:t>
            </a:r>
            <a:r>
              <a:rPr lang="en-US" sz="3200" dirty="0" err="1"/>
              <a:t>Brasiello</a:t>
            </a:r>
            <a:endParaRPr lang="en-US" sz="3200" dirty="0"/>
          </a:p>
        </p:txBody>
      </p:sp>
      <p:pic>
        <p:nvPicPr>
          <p:cNvPr id="6" name="Immagine 3"/>
          <p:cNvPicPr>
            <a:picLocks noChangeAspect="1"/>
          </p:cNvPicPr>
          <p:nvPr/>
        </p:nvPicPr>
        <p:blipFill rotWithShape="1">
          <a:blip r:embed="rId3"/>
          <a:srcRect l="5790" t="20976" r="11160" b="20386"/>
          <a:stretch/>
        </p:blipFill>
        <p:spPr>
          <a:xfrm>
            <a:off x="1288764" y="1629042"/>
            <a:ext cx="4947631" cy="209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40201"/>
            <a:ext cx="1168400" cy="800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33211" y="5913927"/>
            <a:ext cx="4458789" cy="944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6151094"/>
            <a:ext cx="8727269" cy="5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2" y="3218548"/>
            <a:ext cx="4264134" cy="3575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7973" y="2052297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Hydrophilic PEO chain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8937" y="1482595"/>
            <a:ext cx="401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</a:t>
            </a:r>
            <a:r>
              <a:rPr lang="en-US" sz="3600" baseline="-25000" dirty="0">
                <a:solidFill>
                  <a:srgbClr val="FF0000"/>
                </a:solidFill>
              </a:rPr>
              <a:t>n1</a:t>
            </a:r>
            <a:r>
              <a:rPr lang="en-US" sz="3600" dirty="0"/>
              <a:t>-</a:t>
            </a:r>
            <a:r>
              <a:rPr lang="en-US" sz="3600" dirty="0">
                <a:solidFill>
                  <a:srgbClr val="0070C0"/>
                </a:solidFill>
              </a:rPr>
              <a:t>[CH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r>
              <a:rPr lang="en-US" sz="3600" dirty="0">
                <a:solidFill>
                  <a:srgbClr val="0070C0"/>
                </a:solidFill>
              </a:rPr>
              <a:t>-CH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r>
              <a:rPr lang="en-US" sz="3600" dirty="0">
                <a:solidFill>
                  <a:srgbClr val="0070C0"/>
                </a:solidFill>
              </a:rPr>
              <a:t>-O]</a:t>
            </a:r>
            <a:r>
              <a:rPr lang="en-US" sz="3600" baseline="-25000" dirty="0">
                <a:solidFill>
                  <a:srgbClr val="0070C0"/>
                </a:solidFill>
              </a:rPr>
              <a:t>x</a:t>
            </a:r>
            <a:r>
              <a:rPr lang="en-US" sz="3600" dirty="0"/>
              <a:t>-</a:t>
            </a:r>
            <a:r>
              <a:rPr lang="en-US" sz="3600" dirty="0">
                <a:solidFill>
                  <a:srgbClr val="FF0000"/>
                </a:solidFill>
              </a:rPr>
              <a:t>C</a:t>
            </a:r>
            <a:r>
              <a:rPr lang="en-US" sz="3600" baseline="-25000" dirty="0">
                <a:solidFill>
                  <a:srgbClr val="FF0000"/>
                </a:solidFill>
              </a:rPr>
              <a:t>n2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929" y="1339677"/>
            <a:ext cx="2331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Hydrophobic short end group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143757" y="1805761"/>
            <a:ext cx="4111957" cy="4485237"/>
            <a:chOff x="4774211" y="2224773"/>
            <a:chExt cx="4243934" cy="4679023"/>
          </a:xfrm>
        </p:grpSpPr>
        <p:sp>
          <p:nvSpPr>
            <p:cNvPr id="26" name="TextBox 25"/>
            <p:cNvSpPr txBox="1"/>
            <p:nvPr/>
          </p:nvSpPr>
          <p:spPr>
            <a:xfrm>
              <a:off x="5964970" y="6518507"/>
              <a:ext cx="2024917" cy="385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Suzuki et al. (2012)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774211" y="2224773"/>
              <a:ext cx="4243934" cy="4200418"/>
              <a:chOff x="3668350" y="2425010"/>
              <a:chExt cx="4243934" cy="420041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668350" y="2570059"/>
                <a:ext cx="4243934" cy="4055369"/>
                <a:chOff x="6777728" y="2708399"/>
                <a:chExt cx="4243934" cy="4055369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340" r="16139" b="26724"/>
                <a:stretch/>
              </p:blipFill>
              <p:spPr>
                <a:xfrm>
                  <a:off x="6777728" y="2708399"/>
                  <a:ext cx="4243934" cy="4055369"/>
                </a:xfrm>
                <a:prstGeom prst="rect">
                  <a:avLst/>
                </a:prstGeom>
              </p:spPr>
            </p:pic>
            <p:cxnSp>
              <p:nvCxnSpPr>
                <p:cNvPr id="17" name="Straight Connector 16"/>
                <p:cNvCxnSpPr/>
                <p:nvPr/>
              </p:nvCxnSpPr>
              <p:spPr>
                <a:xfrm>
                  <a:off x="9114737" y="2889269"/>
                  <a:ext cx="0" cy="3216106"/>
                </a:xfrm>
                <a:prstGeom prst="line">
                  <a:avLst/>
                </a:prstGeom>
                <a:ln w="76200">
                  <a:solidFill>
                    <a:srgbClr val="5B9BD5">
                      <a:alpha val="5098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594406" y="3392355"/>
                  <a:ext cx="3210870" cy="27920"/>
                </a:xfrm>
                <a:prstGeom prst="line">
                  <a:avLst/>
                </a:prstGeom>
                <a:ln w="76200">
                  <a:solidFill>
                    <a:srgbClr val="5B9BD5">
                      <a:alpha val="5098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/>
              <p:cNvSpPr txBox="1"/>
              <p:nvPr/>
            </p:nvSpPr>
            <p:spPr>
              <a:xfrm>
                <a:off x="5161165" y="2425010"/>
                <a:ext cx="1833001" cy="385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dissociation time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040445" y="2898643"/>
                <a:ext cx="1814075" cy="385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plateau modulus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/>
              <a:srcRect l="13038" r="16896" b="17121"/>
              <a:stretch/>
            </p:blipFill>
            <p:spPr>
              <a:xfrm>
                <a:off x="6166399" y="4010192"/>
                <a:ext cx="1477564" cy="1428087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9478736" y="365129"/>
            <a:ext cx="2639898" cy="5847892"/>
            <a:chOff x="9379027" y="0"/>
            <a:chExt cx="2739603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9027" y="0"/>
              <a:ext cx="2739603" cy="6858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985273" y="104499"/>
              <a:ext cx="1991536" cy="400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Suzuki et al. (2013)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883896" y="2882803"/>
              <a:ext cx="181484" cy="198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14003" y="6425191"/>
              <a:ext cx="181484" cy="198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1154284" y="160544"/>
              <a:ext cx="32182" cy="6157382"/>
            </a:xfrm>
            <a:prstGeom prst="line">
              <a:avLst/>
            </a:prstGeom>
            <a:ln w="76200">
              <a:solidFill>
                <a:schemeClr val="accent2">
                  <a:alpha val="2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59542" y="2558478"/>
            <a:ext cx="462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Annable</a:t>
            </a:r>
            <a:r>
              <a:rPr lang="en-US" sz="1400" dirty="0"/>
              <a:t> et al. (1993): 10k, 20k, 35k PEO</a:t>
            </a:r>
          </a:p>
          <a:p>
            <a:r>
              <a:rPr lang="en-US" sz="1400" dirty="0" err="1"/>
              <a:t>Uneyama</a:t>
            </a:r>
            <a:r>
              <a:rPr lang="en-US" sz="1400" dirty="0"/>
              <a:t> et al. (2012), Suzuki et al. (2012, 2013): 46k PEO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20836" y="5641521"/>
            <a:ext cx="16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Xu et al. (1996)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52053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53695" y="900594"/>
            <a:ext cx="470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Hydrophobically</a:t>
            </a:r>
            <a:r>
              <a:rPr lang="en-US" dirty="0" smtClean="0"/>
              <a:t> Modified </a:t>
            </a:r>
            <a:r>
              <a:rPr lang="en-US" dirty="0" err="1" smtClean="0"/>
              <a:t>Ethoxylated</a:t>
            </a:r>
            <a:r>
              <a:rPr lang="en-US" dirty="0" smtClean="0"/>
              <a:t> Urethane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Shear Thickening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1373" y="1692536"/>
            <a:ext cx="4989224" cy="4368038"/>
            <a:chOff x="8131718" y="0"/>
            <a:chExt cx="4060282" cy="3555297"/>
          </a:xfrm>
        </p:grpSpPr>
        <p:grpSp>
          <p:nvGrpSpPr>
            <p:cNvPr id="21" name="Group 20"/>
            <p:cNvGrpSpPr/>
            <p:nvPr/>
          </p:nvGrpSpPr>
          <p:grpSpPr>
            <a:xfrm>
              <a:off x="8131718" y="0"/>
              <a:ext cx="4060282" cy="3555297"/>
              <a:chOff x="8131718" y="0"/>
              <a:chExt cx="4060282" cy="355529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31718" y="0"/>
                <a:ext cx="4060282" cy="355529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988878" y="2231963"/>
                <a:ext cx="1661380" cy="466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Annable</a:t>
                </a:r>
                <a:r>
                  <a:rPr lang="en-US" dirty="0"/>
                  <a:t> et al. (1993)</a:t>
                </a:r>
              </a:p>
              <a:p>
                <a:r>
                  <a:rPr lang="en-US" dirty="0"/>
                  <a:t>35k PEO, 1.5wt%, 298K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344782" y="1379765"/>
                <a:ext cx="1046630" cy="222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chemeClr val="accent1"/>
                    </a:solidFill>
                  </a:rPr>
                  <a:t>Dynamic viscosity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344782" y="494701"/>
                <a:ext cx="1262570" cy="222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Steady shear viscosity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1859" y="1389635"/>
                <a:ext cx="182923" cy="20252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1859" y="514350"/>
                <a:ext cx="204678" cy="198282"/>
              </a:xfrm>
              <a:prstGeom prst="rect">
                <a:avLst/>
              </a:prstGeom>
            </p:spPr>
          </p:pic>
        </p:grpSp>
        <p:cxnSp>
          <p:nvCxnSpPr>
            <p:cNvPr id="22" name="Straight Connector 21"/>
            <p:cNvCxnSpPr/>
            <p:nvPr/>
          </p:nvCxnSpPr>
          <p:spPr>
            <a:xfrm>
              <a:off x="8874579" y="923548"/>
              <a:ext cx="3192235" cy="0"/>
            </a:xfrm>
            <a:prstGeom prst="line">
              <a:avLst/>
            </a:prstGeom>
            <a:ln w="76200">
              <a:solidFill>
                <a:schemeClr val="accent2">
                  <a:alpha val="25098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78933" y="4309320"/>
            <a:ext cx="3205045" cy="2478177"/>
            <a:chOff x="1962942" y="3375858"/>
            <a:chExt cx="3205045" cy="247817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0530" y="3964272"/>
              <a:ext cx="2619999" cy="188976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962942" y="3375858"/>
              <a:ext cx="32050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Shear-induced strand formation</a:t>
              </a:r>
              <a:r>
                <a:rPr lang="en-US" sz="1200" dirty="0" smtClean="0"/>
                <a:t> </a:t>
              </a:r>
              <a:endParaRPr lang="ko-KR" altLang="en-US" sz="1200" dirty="0" smtClean="0"/>
            </a:p>
            <a:p>
              <a:r>
                <a:rPr lang="en-US" sz="1000" dirty="0" smtClean="0"/>
                <a:t>(Tam et al. 1998)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94931" y="3715934"/>
            <a:ext cx="3833528" cy="3142066"/>
            <a:chOff x="8513965" y="3742340"/>
            <a:chExt cx="3833528" cy="314206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3965" y="4449056"/>
              <a:ext cx="3833528" cy="243535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8714860" y="3742340"/>
              <a:ext cx="344805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Numerical studies inspired by TE, FENE, and Vaccaro and </a:t>
              </a:r>
              <a:r>
                <a:rPr lang="en-US" dirty="0" err="1" smtClean="0"/>
                <a:t>Marruci</a:t>
              </a:r>
              <a:r>
                <a:rPr lang="en-US" sz="1400" dirty="0" smtClean="0"/>
                <a:t> </a:t>
              </a:r>
              <a:endParaRPr lang="ko-KR" altLang="en-US" sz="1400" dirty="0" smtClean="0"/>
            </a:p>
            <a:p>
              <a:r>
                <a:rPr lang="en-US" sz="800" dirty="0" smtClean="0"/>
                <a:t>(Koga and Tanaka </a:t>
              </a:r>
              <a:r>
                <a:rPr lang="en-US" sz="800" dirty="0" err="1" smtClean="0"/>
                <a:t>Macromol</a:t>
              </a:r>
              <a:r>
                <a:rPr lang="en-US" sz="800" dirty="0" smtClean="0"/>
                <a:t>. 2010)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93346" y="2052710"/>
            <a:ext cx="6898654" cy="1634631"/>
            <a:chOff x="4645646" y="2164575"/>
            <a:chExt cx="6898654" cy="1634631"/>
          </a:xfrm>
        </p:grpSpPr>
        <p:sp>
          <p:nvSpPr>
            <p:cNvPr id="53" name="Rectangle 52"/>
            <p:cNvSpPr/>
            <p:nvPr/>
          </p:nvSpPr>
          <p:spPr>
            <a:xfrm>
              <a:off x="4645646" y="2164575"/>
              <a:ext cx="68986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Pendant chain relaxation</a:t>
              </a:r>
              <a:r>
                <a:rPr lang="en-US" sz="2000" dirty="0" smtClean="0"/>
                <a:t> </a:t>
              </a:r>
            </a:p>
            <a:p>
              <a:r>
                <a:rPr lang="en-US" sz="1200" dirty="0" smtClean="0"/>
                <a:t>(Vaccaro and </a:t>
              </a:r>
              <a:r>
                <a:rPr lang="en-US" sz="1200" dirty="0" err="1" smtClean="0"/>
                <a:t>Marrucci</a:t>
              </a:r>
              <a:r>
                <a:rPr lang="en-US" sz="1200" dirty="0" smtClean="0"/>
                <a:t> JNNFM 2000,</a:t>
              </a:r>
              <a:r>
                <a:rPr lang="en-US" sz="1050" dirty="0" smtClean="0"/>
                <a:t> 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Tripathi</a:t>
              </a:r>
              <a:r>
                <a:rPr lang="en-US" sz="1200" dirty="0" smtClean="0"/>
                <a:t> et al. </a:t>
              </a:r>
              <a:r>
                <a:rPr lang="en-US" sz="1200" dirty="0" err="1" smtClean="0"/>
                <a:t>Macromol</a:t>
              </a:r>
              <a:r>
                <a:rPr lang="en-US" sz="1200" dirty="0" smtClean="0"/>
                <a:t>. 2006)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8415" y="2768951"/>
              <a:ext cx="3382736" cy="57303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8415" y="3286219"/>
              <a:ext cx="4951186" cy="51298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932819" y="335565"/>
            <a:ext cx="7195640" cy="2699581"/>
            <a:chOff x="4932819" y="335565"/>
            <a:chExt cx="7195640" cy="2699581"/>
          </a:xfrm>
        </p:grpSpPr>
        <p:sp>
          <p:nvSpPr>
            <p:cNvPr id="47" name="TextBox 46"/>
            <p:cNvSpPr txBox="1"/>
            <p:nvPr/>
          </p:nvSpPr>
          <p:spPr>
            <a:xfrm>
              <a:off x="4932819" y="335565"/>
              <a:ext cx="68965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Tanaka-Edwards </a:t>
              </a:r>
              <a:r>
                <a:rPr lang="en-US" dirty="0" err="1" smtClean="0"/>
                <a:t>unentangled</a:t>
              </a:r>
              <a:r>
                <a:rPr lang="en-US" dirty="0" smtClean="0"/>
                <a:t> </a:t>
              </a:r>
              <a:r>
                <a:rPr lang="en-US" dirty="0" err="1" smtClean="0"/>
                <a:t>thelechelic</a:t>
              </a:r>
              <a:r>
                <a:rPr lang="en-US" dirty="0" smtClean="0"/>
                <a:t> model</a:t>
              </a:r>
              <a:r>
                <a:rPr lang="en-US" sz="1600" dirty="0" smtClean="0"/>
                <a:t> </a:t>
              </a:r>
              <a:r>
                <a:rPr lang="en-US" sz="1200" dirty="0" smtClean="0"/>
                <a:t>(Tanaka and Edwards JNNFM 1992)</a:t>
              </a:r>
              <a:endParaRPr lang="en-US" dirty="0" smtClean="0"/>
            </a:p>
            <a:p>
              <a:endParaRPr lang="en-US" sz="800" dirty="0" smtClean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92216" y="704848"/>
              <a:ext cx="2336243" cy="233029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943729" y="812678"/>
            <a:ext cx="7225635" cy="2222468"/>
            <a:chOff x="4943729" y="812678"/>
            <a:chExt cx="7225635" cy="2222468"/>
          </a:xfrm>
        </p:grpSpPr>
        <p:grpSp>
          <p:nvGrpSpPr>
            <p:cNvPr id="49" name="Group 48"/>
            <p:cNvGrpSpPr/>
            <p:nvPr/>
          </p:nvGrpSpPr>
          <p:grpSpPr>
            <a:xfrm>
              <a:off x="4943729" y="812678"/>
              <a:ext cx="6885658" cy="1187466"/>
              <a:chOff x="1629693" y="1806253"/>
              <a:chExt cx="6885658" cy="118746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629693" y="1806253"/>
                <a:ext cx="68856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Non-Gaussian (FENE) TE model (and FP model</a:t>
                </a:r>
                <a:r>
                  <a:rPr lang="en-US" smtClean="0"/>
                  <a:t>)</a:t>
                </a:r>
                <a:r>
                  <a:rPr lang="en-US" sz="2000" smtClean="0"/>
                  <a:t> </a:t>
                </a:r>
              </a:p>
              <a:p>
                <a:r>
                  <a:rPr lang="en-US" sz="1200" dirty="0" smtClean="0"/>
                  <a:t>(</a:t>
                </a:r>
                <a:r>
                  <a:rPr lang="en-US" sz="1200" dirty="0" err="1" smtClean="0"/>
                  <a:t>Marrucci</a:t>
                </a:r>
                <a:r>
                  <a:rPr lang="en-US" sz="1200" dirty="0" smtClean="0"/>
                  <a:t> et al. </a:t>
                </a:r>
                <a:r>
                  <a:rPr lang="en-US" sz="1200" dirty="0" err="1" smtClean="0"/>
                  <a:t>Macromol</a:t>
                </a:r>
                <a:r>
                  <a:rPr lang="en-US" sz="1200" dirty="0" smtClean="0"/>
                  <a:t>. 1993)</a:t>
                </a:r>
                <a:r>
                  <a:rPr lang="en-US" sz="1600" dirty="0" smtClean="0"/>
                  <a:t> </a:t>
                </a:r>
                <a:endParaRPr lang="en-US" dirty="0" smtClean="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5125" y="2122098"/>
                <a:ext cx="2907393" cy="871621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90171" y="870996"/>
              <a:ext cx="2579193" cy="2164150"/>
            </a:xfrm>
            <a:prstGeom prst="rect">
              <a:avLst/>
            </a:prstGeom>
          </p:spPr>
        </p:pic>
      </p:grp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77149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7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Rheological Nonlinearity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38793" y="1489477"/>
            <a:ext cx="6906986" cy="5368523"/>
            <a:chOff x="5787938" y="-266389"/>
            <a:chExt cx="6303500" cy="4666939"/>
          </a:xfrm>
        </p:grpSpPr>
        <p:grpSp>
          <p:nvGrpSpPr>
            <p:cNvPr id="33" name="Group 32"/>
            <p:cNvGrpSpPr/>
            <p:nvPr/>
          </p:nvGrpSpPr>
          <p:grpSpPr>
            <a:xfrm>
              <a:off x="5787938" y="115296"/>
              <a:ext cx="6303500" cy="4285254"/>
              <a:chOff x="5787938" y="115296"/>
              <a:chExt cx="6303500" cy="4285254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87938" y="115296"/>
                <a:ext cx="6303500" cy="4285254"/>
              </a:xfrm>
              <a:prstGeom prst="rect">
                <a:avLst/>
              </a:prstGeom>
            </p:spPr>
          </p:pic>
          <p:cxnSp>
            <p:nvCxnSpPr>
              <p:cNvPr id="36" name="Straight Connector 35"/>
              <p:cNvCxnSpPr/>
              <p:nvPr/>
            </p:nvCxnSpPr>
            <p:spPr>
              <a:xfrm>
                <a:off x="6689883" y="1570079"/>
                <a:ext cx="4499610" cy="0"/>
              </a:xfrm>
              <a:prstGeom prst="line">
                <a:avLst/>
              </a:prstGeom>
              <a:ln w="76200">
                <a:solidFill>
                  <a:schemeClr val="accent2">
                    <a:alpha val="2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689883" y="546822"/>
                <a:ext cx="4499610" cy="0"/>
              </a:xfrm>
              <a:prstGeom prst="line">
                <a:avLst/>
              </a:prstGeom>
              <a:ln w="76200">
                <a:solidFill>
                  <a:schemeClr val="accent1">
                    <a:alpha val="2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6689883" y="-266389"/>
              <a:ext cx="2456851" cy="709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Suzuki et al. (2012)</a:t>
              </a:r>
            </a:p>
            <a:p>
              <a:r>
                <a:rPr lang="en-US" dirty="0"/>
                <a:t>46k PEO, 1wt%, 298K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49846" y="2543864"/>
            <a:ext cx="1738617" cy="1524767"/>
            <a:chOff x="2949846" y="2543864"/>
            <a:chExt cx="1738617" cy="1524767"/>
          </a:xfrm>
        </p:grpSpPr>
        <p:sp>
          <p:nvSpPr>
            <p:cNvPr id="14" name="TextBox 13"/>
            <p:cNvSpPr txBox="1"/>
            <p:nvPr/>
          </p:nvSpPr>
          <p:spPr>
            <a:xfrm>
              <a:off x="2949846" y="3699299"/>
              <a:ext cx="173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Shear thickening</a:t>
              </a: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46899" y="2543864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</a:rPr>
                <a:t>Linear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251825" y="2565672"/>
              <a:ext cx="1101923" cy="2317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3251825" y="3746122"/>
              <a:ext cx="1101923" cy="2317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80828" y="3524"/>
            <a:ext cx="4511172" cy="6854476"/>
            <a:chOff x="7680828" y="3524"/>
            <a:chExt cx="4511172" cy="6854476"/>
          </a:xfrm>
        </p:grpSpPr>
        <p:grpSp>
          <p:nvGrpSpPr>
            <p:cNvPr id="13" name="Group 12"/>
            <p:cNvGrpSpPr/>
            <p:nvPr/>
          </p:nvGrpSpPr>
          <p:grpSpPr>
            <a:xfrm>
              <a:off x="7680828" y="3524"/>
              <a:ext cx="4511172" cy="6854476"/>
              <a:chOff x="7746341" y="140684"/>
              <a:chExt cx="4377456" cy="6674998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6596" y="140684"/>
                <a:ext cx="4346235" cy="305161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6341" y="2981549"/>
                <a:ext cx="4377456" cy="3834133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8877300" y="365129"/>
              <a:ext cx="1733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strain hardening</a:t>
              </a:r>
              <a:endParaRPr lang="en-US"/>
            </a:p>
          </p:txBody>
        </p:sp>
      </p:grp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25783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9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Micelles Interaction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119"/>
          <a:stretch/>
        </p:blipFill>
        <p:spPr>
          <a:xfrm>
            <a:off x="469900" y="1688840"/>
            <a:ext cx="5046522" cy="19071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900" y="1319508"/>
            <a:ext cx="332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Ianniruberto</a:t>
            </a:r>
            <a:r>
              <a:rPr lang="en-US" dirty="0" smtClean="0"/>
              <a:t> and </a:t>
            </a:r>
            <a:r>
              <a:rPr lang="en-US" dirty="0" err="1" smtClean="0"/>
              <a:t>Marrucci</a:t>
            </a:r>
            <a:r>
              <a:rPr lang="en-US" dirty="0" smtClean="0"/>
              <a:t> (2015)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279320" y="1466781"/>
            <a:ext cx="4974264" cy="2351248"/>
            <a:chOff x="7277100" y="305670"/>
            <a:chExt cx="4974264" cy="2351248"/>
          </a:xfrm>
        </p:grpSpPr>
        <p:grpSp>
          <p:nvGrpSpPr>
            <p:cNvPr id="35" name="Group 34"/>
            <p:cNvGrpSpPr/>
            <p:nvPr/>
          </p:nvGrpSpPr>
          <p:grpSpPr>
            <a:xfrm>
              <a:off x="7277100" y="305670"/>
              <a:ext cx="4832578" cy="2351248"/>
              <a:chOff x="1376682" y="4106259"/>
              <a:chExt cx="2977712" cy="1443782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3"/>
              <a:srcRect b="16227"/>
              <a:stretch/>
            </p:blipFill>
            <p:spPr>
              <a:xfrm>
                <a:off x="1376682" y="4247192"/>
                <a:ext cx="2887298" cy="1302849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853453" y="4106259"/>
                <a:ext cx="13694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Suzuki et al. (2013)</a:t>
                </a:r>
              </a:p>
              <a:p>
                <a:r>
                  <a:rPr lang="en-US" sz="1200" dirty="0"/>
                  <a:t>46k PEO, 208K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3251825" y="4337092"/>
                <a:ext cx="0" cy="999695"/>
              </a:xfrm>
              <a:prstGeom prst="line">
                <a:avLst/>
              </a:prstGeom>
              <a:ln w="76200">
                <a:solidFill>
                  <a:schemeClr val="accent2">
                    <a:alpha val="2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011731" y="4454854"/>
                <a:ext cx="1154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accent2"/>
                    </a:solidFill>
                  </a:rPr>
                  <a:t>Sparse network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222930" y="4446168"/>
                <a:ext cx="1131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Dense network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1659279" y="2124960"/>
              <a:ext cx="59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wt</a:t>
              </a:r>
              <a:r>
                <a:rPr lang="en-US" dirty="0" smtClean="0"/>
                <a:t>%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162300"/>
            <a:ext cx="10487672" cy="3695700"/>
            <a:chOff x="0" y="3162300"/>
            <a:chExt cx="10487672" cy="36957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162300"/>
              <a:ext cx="5219066" cy="3695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9066" y="3162300"/>
              <a:ext cx="5268606" cy="3677189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333500" y="4273500"/>
            <a:ext cx="8902700" cy="1962200"/>
            <a:chOff x="1333500" y="4273500"/>
            <a:chExt cx="8902700" cy="1962200"/>
          </a:xfrm>
        </p:grpSpPr>
        <p:grpSp>
          <p:nvGrpSpPr>
            <p:cNvPr id="25" name="Group 24"/>
            <p:cNvGrpSpPr/>
            <p:nvPr/>
          </p:nvGrpSpPr>
          <p:grpSpPr>
            <a:xfrm>
              <a:off x="1333500" y="4273500"/>
              <a:ext cx="8902700" cy="1962200"/>
              <a:chOff x="1333500" y="4273500"/>
              <a:chExt cx="8902700" cy="1962200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2616200" y="4298939"/>
                <a:ext cx="2387600" cy="1936761"/>
              </a:xfrm>
              <a:custGeom>
                <a:avLst/>
                <a:gdLst>
                  <a:gd name="connsiteX0" fmla="*/ 0 w 2387600"/>
                  <a:gd name="connsiteY0" fmla="*/ 1936761 h 1936761"/>
                  <a:gd name="connsiteX1" fmla="*/ 76200 w 2387600"/>
                  <a:gd name="connsiteY1" fmla="*/ 895361 h 1936761"/>
                  <a:gd name="connsiteX2" fmla="*/ 203200 w 2387600"/>
                  <a:gd name="connsiteY2" fmla="*/ 260361 h 1936761"/>
                  <a:gd name="connsiteX3" fmla="*/ 368300 w 2387600"/>
                  <a:gd name="connsiteY3" fmla="*/ 6361 h 1936761"/>
                  <a:gd name="connsiteX4" fmla="*/ 584200 w 2387600"/>
                  <a:gd name="connsiteY4" fmla="*/ 95261 h 1936761"/>
                  <a:gd name="connsiteX5" fmla="*/ 850900 w 2387600"/>
                  <a:gd name="connsiteY5" fmla="*/ 298461 h 1936761"/>
                  <a:gd name="connsiteX6" fmla="*/ 1066800 w 2387600"/>
                  <a:gd name="connsiteY6" fmla="*/ 336561 h 1936761"/>
                  <a:gd name="connsiteX7" fmla="*/ 2387600 w 2387600"/>
                  <a:gd name="connsiteY7" fmla="*/ 323861 h 193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7600" h="1936761">
                    <a:moveTo>
                      <a:pt x="0" y="1936761"/>
                    </a:moveTo>
                    <a:cubicBezTo>
                      <a:pt x="21166" y="1555761"/>
                      <a:pt x="42333" y="1174761"/>
                      <a:pt x="76200" y="895361"/>
                    </a:cubicBezTo>
                    <a:cubicBezTo>
                      <a:pt x="110067" y="615961"/>
                      <a:pt x="154517" y="408528"/>
                      <a:pt x="203200" y="260361"/>
                    </a:cubicBezTo>
                    <a:cubicBezTo>
                      <a:pt x="251883" y="112194"/>
                      <a:pt x="304800" y="33878"/>
                      <a:pt x="368300" y="6361"/>
                    </a:cubicBezTo>
                    <a:cubicBezTo>
                      <a:pt x="431800" y="-21156"/>
                      <a:pt x="503767" y="46578"/>
                      <a:pt x="584200" y="95261"/>
                    </a:cubicBezTo>
                    <a:cubicBezTo>
                      <a:pt x="664633" y="143944"/>
                      <a:pt x="770467" y="258244"/>
                      <a:pt x="850900" y="298461"/>
                    </a:cubicBezTo>
                    <a:cubicBezTo>
                      <a:pt x="931333" y="338678"/>
                      <a:pt x="1066800" y="336561"/>
                      <a:pt x="1066800" y="336561"/>
                    </a:cubicBezTo>
                    <a:lnTo>
                      <a:pt x="2387600" y="323861"/>
                    </a:lnTo>
                  </a:path>
                </a:pathLst>
              </a:custGeom>
              <a:noFill/>
              <a:ln w="76200">
                <a:solidFill>
                  <a:srgbClr val="ED7D31">
                    <a:alpha val="2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333500" y="5297931"/>
                <a:ext cx="2120900" cy="912369"/>
              </a:xfrm>
              <a:custGeom>
                <a:avLst/>
                <a:gdLst>
                  <a:gd name="connsiteX0" fmla="*/ 0 w 2120900"/>
                  <a:gd name="connsiteY0" fmla="*/ 912369 h 912369"/>
                  <a:gd name="connsiteX1" fmla="*/ 76200 w 2120900"/>
                  <a:gd name="connsiteY1" fmla="*/ 340869 h 912369"/>
                  <a:gd name="connsiteX2" fmla="*/ 266700 w 2120900"/>
                  <a:gd name="connsiteY2" fmla="*/ 10669 h 912369"/>
                  <a:gd name="connsiteX3" fmla="*/ 558800 w 2120900"/>
                  <a:gd name="connsiteY3" fmla="*/ 124969 h 912369"/>
                  <a:gd name="connsiteX4" fmla="*/ 952500 w 2120900"/>
                  <a:gd name="connsiteY4" fmla="*/ 556769 h 912369"/>
                  <a:gd name="connsiteX5" fmla="*/ 1104900 w 2120900"/>
                  <a:gd name="connsiteY5" fmla="*/ 620269 h 912369"/>
                  <a:gd name="connsiteX6" fmla="*/ 1397000 w 2120900"/>
                  <a:gd name="connsiteY6" fmla="*/ 493269 h 912369"/>
                  <a:gd name="connsiteX7" fmla="*/ 1739900 w 2120900"/>
                  <a:gd name="connsiteY7" fmla="*/ 531369 h 912369"/>
                  <a:gd name="connsiteX8" fmla="*/ 2120900 w 2120900"/>
                  <a:gd name="connsiteY8" fmla="*/ 518669 h 9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0900" h="912369">
                    <a:moveTo>
                      <a:pt x="0" y="912369"/>
                    </a:moveTo>
                    <a:cubicBezTo>
                      <a:pt x="15875" y="701760"/>
                      <a:pt x="31750" y="491152"/>
                      <a:pt x="76200" y="340869"/>
                    </a:cubicBezTo>
                    <a:cubicBezTo>
                      <a:pt x="120650" y="190586"/>
                      <a:pt x="186267" y="46652"/>
                      <a:pt x="266700" y="10669"/>
                    </a:cubicBezTo>
                    <a:cubicBezTo>
                      <a:pt x="347133" y="-25314"/>
                      <a:pt x="444500" y="33952"/>
                      <a:pt x="558800" y="124969"/>
                    </a:cubicBezTo>
                    <a:cubicBezTo>
                      <a:pt x="673100" y="215986"/>
                      <a:pt x="861483" y="474219"/>
                      <a:pt x="952500" y="556769"/>
                    </a:cubicBezTo>
                    <a:cubicBezTo>
                      <a:pt x="1043517" y="639319"/>
                      <a:pt x="1030817" y="630852"/>
                      <a:pt x="1104900" y="620269"/>
                    </a:cubicBezTo>
                    <a:cubicBezTo>
                      <a:pt x="1178983" y="609686"/>
                      <a:pt x="1291167" y="508086"/>
                      <a:pt x="1397000" y="493269"/>
                    </a:cubicBezTo>
                    <a:cubicBezTo>
                      <a:pt x="1502833" y="478452"/>
                      <a:pt x="1619250" y="527136"/>
                      <a:pt x="1739900" y="531369"/>
                    </a:cubicBezTo>
                    <a:lnTo>
                      <a:pt x="2120900" y="518669"/>
                    </a:lnTo>
                  </a:path>
                </a:pathLst>
              </a:custGeom>
              <a:noFill/>
              <a:ln w="76200">
                <a:solidFill>
                  <a:srgbClr val="ED7D31">
                    <a:alpha val="2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6642100" y="5477662"/>
                <a:ext cx="2133600" cy="719938"/>
              </a:xfrm>
              <a:custGeom>
                <a:avLst/>
                <a:gdLst>
                  <a:gd name="connsiteX0" fmla="*/ 0 w 2133600"/>
                  <a:gd name="connsiteY0" fmla="*/ 719938 h 719938"/>
                  <a:gd name="connsiteX1" fmla="*/ 152400 w 2133600"/>
                  <a:gd name="connsiteY1" fmla="*/ 199238 h 719938"/>
                  <a:gd name="connsiteX2" fmla="*/ 406400 w 2133600"/>
                  <a:gd name="connsiteY2" fmla="*/ 21438 h 719938"/>
                  <a:gd name="connsiteX3" fmla="*/ 749300 w 2133600"/>
                  <a:gd name="connsiteY3" fmla="*/ 21438 h 719938"/>
                  <a:gd name="connsiteX4" fmla="*/ 1181100 w 2133600"/>
                  <a:gd name="connsiteY4" fmla="*/ 186538 h 719938"/>
                  <a:gd name="connsiteX5" fmla="*/ 1435100 w 2133600"/>
                  <a:gd name="connsiteY5" fmla="*/ 148438 h 719938"/>
                  <a:gd name="connsiteX6" fmla="*/ 2133600 w 2133600"/>
                  <a:gd name="connsiteY6" fmla="*/ 161138 h 71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3600" h="719938">
                    <a:moveTo>
                      <a:pt x="0" y="719938"/>
                    </a:moveTo>
                    <a:cubicBezTo>
                      <a:pt x="42333" y="517796"/>
                      <a:pt x="84667" y="315655"/>
                      <a:pt x="152400" y="199238"/>
                    </a:cubicBezTo>
                    <a:cubicBezTo>
                      <a:pt x="220133" y="82821"/>
                      <a:pt x="306917" y="51071"/>
                      <a:pt x="406400" y="21438"/>
                    </a:cubicBezTo>
                    <a:cubicBezTo>
                      <a:pt x="505883" y="-8195"/>
                      <a:pt x="620183" y="-6079"/>
                      <a:pt x="749300" y="21438"/>
                    </a:cubicBezTo>
                    <a:cubicBezTo>
                      <a:pt x="878417" y="48955"/>
                      <a:pt x="1066800" y="165371"/>
                      <a:pt x="1181100" y="186538"/>
                    </a:cubicBezTo>
                    <a:cubicBezTo>
                      <a:pt x="1295400" y="207705"/>
                      <a:pt x="1435100" y="148438"/>
                      <a:pt x="1435100" y="148438"/>
                    </a:cubicBezTo>
                    <a:lnTo>
                      <a:pt x="2133600" y="161138"/>
                    </a:lnTo>
                  </a:path>
                </a:pathLst>
              </a:custGeom>
              <a:noFill/>
              <a:ln w="76200">
                <a:solidFill>
                  <a:srgbClr val="ED7D31">
                    <a:alpha val="2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7899400" y="4273500"/>
                <a:ext cx="2336800" cy="1936800"/>
              </a:xfrm>
              <a:custGeom>
                <a:avLst/>
                <a:gdLst>
                  <a:gd name="connsiteX0" fmla="*/ 0 w 2336800"/>
                  <a:gd name="connsiteY0" fmla="*/ 1936800 h 1936800"/>
                  <a:gd name="connsiteX1" fmla="*/ 101600 w 2336800"/>
                  <a:gd name="connsiteY1" fmla="*/ 781100 h 1936800"/>
                  <a:gd name="connsiteX2" fmla="*/ 317500 w 2336800"/>
                  <a:gd name="connsiteY2" fmla="*/ 82600 h 1936800"/>
                  <a:gd name="connsiteX3" fmla="*/ 596900 w 2336800"/>
                  <a:gd name="connsiteY3" fmla="*/ 19100 h 1936800"/>
                  <a:gd name="connsiteX4" fmla="*/ 1054100 w 2336800"/>
                  <a:gd name="connsiteY4" fmla="*/ 133400 h 1936800"/>
                  <a:gd name="connsiteX5" fmla="*/ 2336800 w 2336800"/>
                  <a:gd name="connsiteY5" fmla="*/ 133400 h 193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6800" h="1936800">
                    <a:moveTo>
                      <a:pt x="0" y="1936800"/>
                    </a:moveTo>
                    <a:cubicBezTo>
                      <a:pt x="24341" y="1513466"/>
                      <a:pt x="48683" y="1090133"/>
                      <a:pt x="101600" y="781100"/>
                    </a:cubicBezTo>
                    <a:cubicBezTo>
                      <a:pt x="154517" y="472067"/>
                      <a:pt x="234950" y="209600"/>
                      <a:pt x="317500" y="82600"/>
                    </a:cubicBezTo>
                    <a:cubicBezTo>
                      <a:pt x="400050" y="-44400"/>
                      <a:pt x="474133" y="10633"/>
                      <a:pt x="596900" y="19100"/>
                    </a:cubicBezTo>
                    <a:cubicBezTo>
                      <a:pt x="719667" y="27567"/>
                      <a:pt x="764117" y="114350"/>
                      <a:pt x="1054100" y="133400"/>
                    </a:cubicBezTo>
                    <a:cubicBezTo>
                      <a:pt x="1344083" y="152450"/>
                      <a:pt x="2336800" y="133400"/>
                      <a:pt x="2336800" y="133400"/>
                    </a:cubicBezTo>
                  </a:path>
                </a:pathLst>
              </a:custGeom>
              <a:noFill/>
              <a:ln w="76200">
                <a:solidFill>
                  <a:srgbClr val="ED7D31">
                    <a:alpha val="2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477071" y="4714369"/>
              <a:ext cx="414292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2"/>
                  </a:solidFill>
                </a:rPr>
                <a:t>Micelle interaction contribution</a:t>
              </a:r>
              <a:endParaRPr lang="en-US" sz="2400">
                <a:solidFill>
                  <a:schemeClr val="accent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4978" y="288433"/>
            <a:ext cx="5178640" cy="4077360"/>
            <a:chOff x="7988300" y="1379043"/>
            <a:chExt cx="4045178" cy="32146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11310"/>
            <a:stretch/>
          </p:blipFill>
          <p:spPr>
            <a:xfrm>
              <a:off x="7988300" y="1504174"/>
              <a:ext cx="4045178" cy="3089544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V="1">
              <a:off x="8305800" y="2141407"/>
              <a:ext cx="3516179" cy="17593"/>
            </a:xfrm>
            <a:prstGeom prst="line">
              <a:avLst/>
            </a:prstGeom>
            <a:ln w="76200">
              <a:solidFill>
                <a:schemeClr val="accent2">
                  <a:alpha val="25098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343900" y="1874854"/>
              <a:ext cx="3516179" cy="17593"/>
            </a:xfrm>
            <a:prstGeom prst="line">
              <a:avLst/>
            </a:prstGeom>
            <a:ln w="76200">
              <a:solidFill>
                <a:srgbClr val="FF0000">
                  <a:alpha val="2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8659523" y="1149914"/>
              <a:ext cx="433148" cy="89140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8621229" y="2072294"/>
              <a:ext cx="359648" cy="741315"/>
            </a:xfrm>
            <a:prstGeom prst="rect">
              <a:avLst/>
            </a:prstGeom>
          </p:spPr>
        </p:pic>
      </p:grp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14438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Simulation for HEUR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260000"/>
            <a:ext cx="4572000" cy="3992880"/>
          </a:xfrm>
          <a:prstGeom prst="rect">
            <a:avLst/>
          </a:prstGeom>
        </p:spPr>
      </p:pic>
      <p:grpSp>
        <p:nvGrpSpPr>
          <p:cNvPr id="489" name="Group 488"/>
          <p:cNvGrpSpPr/>
          <p:nvPr/>
        </p:nvGrpSpPr>
        <p:grpSpPr>
          <a:xfrm>
            <a:off x="4888107" y="1404044"/>
            <a:ext cx="6359728" cy="1440306"/>
            <a:chOff x="4888107" y="1404044"/>
            <a:chExt cx="6359728" cy="1440306"/>
          </a:xfrm>
        </p:grpSpPr>
        <p:grpSp>
          <p:nvGrpSpPr>
            <p:cNvPr id="488" name="Group 487"/>
            <p:cNvGrpSpPr/>
            <p:nvPr/>
          </p:nvGrpSpPr>
          <p:grpSpPr>
            <a:xfrm>
              <a:off x="4888107" y="1404044"/>
              <a:ext cx="6359728" cy="1440306"/>
              <a:chOff x="4888107" y="1404044"/>
              <a:chExt cx="6359728" cy="1440306"/>
            </a:xfrm>
          </p:grpSpPr>
          <p:pic>
            <p:nvPicPr>
              <p:cNvPr id="504" name="Picture 50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8107" y="1506563"/>
                <a:ext cx="6359728" cy="1079480"/>
              </a:xfrm>
              <a:prstGeom prst="rect">
                <a:avLst/>
              </a:prstGeom>
            </p:spPr>
          </p:pic>
          <p:sp>
            <p:nvSpPr>
              <p:cNvPr id="509" name="Rectangle 508"/>
              <p:cNvSpPr/>
              <p:nvPr/>
            </p:nvSpPr>
            <p:spPr>
              <a:xfrm>
                <a:off x="6367787" y="2278308"/>
                <a:ext cx="321087" cy="25826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8168554" y="1698954"/>
                <a:ext cx="1689311" cy="8091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5473425" y="2536573"/>
                <a:ext cx="19086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Topological information</a:t>
                </a:r>
              </a:p>
            </p:txBody>
          </p:sp>
          <p:sp>
            <p:nvSpPr>
              <p:cNvPr id="512" name="TextBox 511"/>
              <p:cNvSpPr txBox="1"/>
              <p:nvPr/>
            </p:nvSpPr>
            <p:spPr>
              <a:xfrm>
                <a:off x="8098372" y="1404044"/>
                <a:ext cx="1829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Repulsive contribution</a:t>
                </a:r>
              </a:p>
            </p:txBody>
          </p:sp>
        </p:grpSp>
        <p:sp>
          <p:nvSpPr>
            <p:cNvPr id="513" name="TextBox 512"/>
            <p:cNvSpPr txBox="1"/>
            <p:nvPr/>
          </p:nvSpPr>
          <p:spPr>
            <a:xfrm>
              <a:off x="9983967" y="2176606"/>
              <a:ext cx="11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Brownian motion</a:t>
              </a:r>
              <a:endParaRPr lang="en-US" sz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260000"/>
            <a:ext cx="4181856" cy="399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260000"/>
            <a:ext cx="4181856" cy="3992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260000"/>
            <a:ext cx="4181856" cy="3992880"/>
          </a:xfrm>
          <a:prstGeom prst="rect">
            <a:avLst/>
          </a:prstGeom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0297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8358929" y="2974453"/>
            <a:ext cx="3782546" cy="3292990"/>
            <a:chOff x="8358929" y="2974453"/>
            <a:chExt cx="3782546" cy="3292990"/>
          </a:xfrm>
        </p:grpSpPr>
        <p:grpSp>
          <p:nvGrpSpPr>
            <p:cNvPr id="487" name="Group 486"/>
            <p:cNvGrpSpPr/>
            <p:nvPr/>
          </p:nvGrpSpPr>
          <p:grpSpPr>
            <a:xfrm>
              <a:off x="8358929" y="2974453"/>
              <a:ext cx="3782546" cy="3292990"/>
              <a:chOff x="8358929" y="2974453"/>
              <a:chExt cx="3782546" cy="329299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515" y="4607364"/>
                <a:ext cx="1649738" cy="85673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82807" y="4644381"/>
                <a:ext cx="1587301" cy="70767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358929" y="3201323"/>
                <a:ext cx="3782546" cy="3066120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611469" y="2974453"/>
                <a:ext cx="12774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chemeClr val="accent6"/>
                    </a:solidFill>
                  </a:rPr>
                  <a:t>Association</a:t>
                </a:r>
                <a:endParaRPr lang="en-US" b="1" i="1" dirty="0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73884" y="5801450"/>
                <a:ext cx="2019560" cy="289045"/>
              </a:xfrm>
              <a:prstGeom prst="rect">
                <a:avLst/>
              </a:prstGeom>
            </p:spPr>
          </p:pic>
          <p:pic>
            <p:nvPicPr>
              <p:cNvPr id="480" name="Picture 47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01515" y="5312015"/>
                <a:ext cx="1573565" cy="558836"/>
              </a:xfrm>
              <a:prstGeom prst="rect">
                <a:avLst/>
              </a:prstGeom>
            </p:spPr>
          </p:pic>
          <p:sp>
            <p:nvSpPr>
              <p:cNvPr id="481" name="TextBox 480"/>
              <p:cNvSpPr txBox="1"/>
              <p:nvPr/>
            </p:nvSpPr>
            <p:spPr>
              <a:xfrm>
                <a:off x="10181295" y="4854698"/>
                <a:ext cx="201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, </a:t>
                </a:r>
                <a:endParaRPr lang="en-US" dirty="0"/>
              </a:p>
            </p:txBody>
          </p:sp>
          <p:sp>
            <p:nvSpPr>
              <p:cNvPr id="482" name="TextBox 481"/>
              <p:cNvSpPr txBox="1"/>
              <p:nvPr/>
            </p:nvSpPr>
            <p:spPr>
              <a:xfrm>
                <a:off x="8638738" y="5791045"/>
                <a:ext cx="1235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6"/>
                    </a:solidFill>
                  </a:rPr>
                  <a:t>Index function</a:t>
                </a:r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9262312" y="4042218"/>
                <a:ext cx="1859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6"/>
                    </a:solidFill>
                  </a:rPr>
                  <a:t>Boltzmann distribution</a:t>
                </a:r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2237" y="3479756"/>
              <a:ext cx="1914220" cy="64119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5970" y="5065670"/>
            <a:ext cx="3992559" cy="1797621"/>
            <a:chOff x="65970" y="5065670"/>
            <a:chExt cx="3992559" cy="1797621"/>
          </a:xfrm>
        </p:grpSpPr>
        <p:grpSp>
          <p:nvGrpSpPr>
            <p:cNvPr id="12" name="Group 11"/>
            <p:cNvGrpSpPr/>
            <p:nvPr/>
          </p:nvGrpSpPr>
          <p:grpSpPr>
            <a:xfrm>
              <a:off x="65970" y="5065670"/>
              <a:ext cx="3992559" cy="1797621"/>
              <a:chOff x="65970" y="5065670"/>
              <a:chExt cx="3992559" cy="1797621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5970" y="5065670"/>
                <a:ext cx="3992559" cy="1797621"/>
                <a:chOff x="6777728" y="2708399"/>
                <a:chExt cx="4243934" cy="4055369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6340" r="16139" b="26724"/>
                <a:stretch/>
              </p:blipFill>
              <p:spPr>
                <a:xfrm>
                  <a:off x="6777728" y="2708399"/>
                  <a:ext cx="4243934" cy="4055369"/>
                </a:xfrm>
                <a:prstGeom prst="rect">
                  <a:avLst/>
                </a:prstGeom>
              </p:spPr>
            </p:pic>
            <p:cxnSp>
              <p:nvCxnSpPr>
                <p:cNvPr id="43" name="Straight Connector 42"/>
                <p:cNvCxnSpPr/>
                <p:nvPr/>
              </p:nvCxnSpPr>
              <p:spPr>
                <a:xfrm>
                  <a:off x="9114737" y="2889269"/>
                  <a:ext cx="0" cy="3216106"/>
                </a:xfrm>
                <a:prstGeom prst="line">
                  <a:avLst/>
                </a:prstGeom>
                <a:ln w="76200">
                  <a:solidFill>
                    <a:schemeClr val="accent2">
                      <a:alpha val="5098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 flipV="1">
                  <a:off x="10102028" y="2866102"/>
                  <a:ext cx="1516" cy="3290132"/>
                </a:xfrm>
                <a:prstGeom prst="line">
                  <a:avLst/>
                </a:prstGeom>
                <a:ln w="76200">
                  <a:solidFill>
                    <a:srgbClr val="C00000">
                      <a:alpha val="5098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100302" y="6488668"/>
                <a:ext cx="1961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Suzuki et al. (2012)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8070" y="5065670"/>
              <a:ext cx="254360" cy="187683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33670" y="5077781"/>
              <a:ext cx="261768" cy="19262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386008" y="2987313"/>
            <a:ext cx="3782546" cy="3280130"/>
            <a:chOff x="4386008" y="2987313"/>
            <a:chExt cx="3782546" cy="3280130"/>
          </a:xfrm>
        </p:grpSpPr>
        <p:grpSp>
          <p:nvGrpSpPr>
            <p:cNvPr id="486" name="Group 485"/>
            <p:cNvGrpSpPr/>
            <p:nvPr/>
          </p:nvGrpSpPr>
          <p:grpSpPr>
            <a:xfrm>
              <a:off x="4386008" y="2987313"/>
              <a:ext cx="3782546" cy="3280130"/>
              <a:chOff x="4386008" y="2987313"/>
              <a:chExt cx="3782546" cy="328013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2427" y="4712060"/>
                <a:ext cx="3515101" cy="92627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343047" y="4125605"/>
                <a:ext cx="1898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5"/>
                    </a:solidFill>
                  </a:rPr>
                  <a:t>Dissociation probability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654580" y="5250939"/>
                <a:ext cx="1860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5"/>
                    </a:solidFill>
                  </a:rPr>
                  <a:t>Detachment frequency</a:t>
                </a:r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48383" y="5669900"/>
                <a:ext cx="1194463" cy="304794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4386008" y="3201323"/>
                <a:ext cx="3782546" cy="3066120"/>
              </a:xfrm>
              <a:prstGeom prst="rect">
                <a:avLst/>
              </a:prstGeom>
              <a:noFill/>
              <a:ln w="381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473425" y="2987313"/>
                <a:ext cx="13399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chemeClr val="accent5"/>
                    </a:solidFill>
                  </a:rPr>
                  <a:t>Dissociation</a:t>
                </a:r>
                <a:endParaRPr lang="en-US" b="1" i="1" dirty="0">
                  <a:solidFill>
                    <a:schemeClr val="accent5"/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70747" y="3398852"/>
              <a:ext cx="2805430" cy="79725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83790" y="5605255"/>
              <a:ext cx="1736337" cy="434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7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147739"/>
            <a:ext cx="9863242" cy="5739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Step for Topological Update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5612" b="8401"/>
          <a:stretch/>
        </p:blipFill>
        <p:spPr>
          <a:xfrm>
            <a:off x="7445931" y="2478640"/>
            <a:ext cx="3252746" cy="7660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34118" y="5417058"/>
            <a:ext cx="1709182" cy="469180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05156" y="5417057"/>
            <a:ext cx="11448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Same RDF</a:t>
            </a:r>
            <a:endParaRPr lang="en-US" b="1" dirty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4428" y="2540501"/>
            <a:ext cx="10491008" cy="3072899"/>
            <a:chOff x="244428" y="2540501"/>
            <a:chExt cx="10491008" cy="3072899"/>
          </a:xfrm>
        </p:grpSpPr>
        <p:grpSp>
          <p:nvGrpSpPr>
            <p:cNvPr id="14" name="Group 13"/>
            <p:cNvGrpSpPr/>
            <p:nvPr/>
          </p:nvGrpSpPr>
          <p:grpSpPr>
            <a:xfrm>
              <a:off x="244428" y="2540501"/>
              <a:ext cx="2802462" cy="2561112"/>
              <a:chOff x="7792658" y="1182373"/>
              <a:chExt cx="2802462" cy="256111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6110" y="1200408"/>
                <a:ext cx="2769010" cy="2543077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792658" y="1182373"/>
                <a:ext cx="2244525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0.1, lightly associated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954787" y="3266588"/>
              <a:ext cx="2780649" cy="2346812"/>
              <a:chOff x="8764172" y="3428998"/>
              <a:chExt cx="2780649" cy="234681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4172" y="3428998"/>
                <a:ext cx="2780649" cy="234681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764172" y="3442702"/>
                <a:ext cx="2235035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1, densely aggregated</a:t>
                </a:r>
                <a:endParaRPr lang="en-US" dirty="0"/>
              </a:p>
            </p:txBody>
          </p:sp>
        </p:grp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55561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27411" y="2158711"/>
            <a:ext cx="25803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Time step for </a:t>
            </a:r>
            <a:r>
              <a:rPr lang="en-US" sz="1400" b="1" dirty="0" smtClean="0">
                <a:solidFill>
                  <a:schemeClr val="accent2"/>
                </a:solidFill>
              </a:rPr>
              <a:t>topological update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046" y="1481867"/>
            <a:ext cx="24698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Time step for </a:t>
            </a:r>
            <a:r>
              <a:rPr lang="en-US" sz="1400" b="1" dirty="0" smtClean="0">
                <a:solidFill>
                  <a:srgbClr val="FF0000"/>
                </a:solidFill>
              </a:rPr>
              <a:t>Brownian update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634" y="1706531"/>
            <a:ext cx="2933554" cy="5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43596"/>
            <a:ext cx="8412480" cy="6309360"/>
            <a:chOff x="0" y="643596"/>
            <a:chExt cx="8412480" cy="63093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3596"/>
              <a:ext cx="8412480" cy="63093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48049" y="1408645"/>
              <a:ext cx="1694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</a:rPr>
                <a:t>Repulsion effect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97966" y="1408645"/>
              <a:ext cx="1383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No repulsion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5531" y="3082430"/>
              <a:ext cx="2261659" cy="71584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Distribution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716643" y="1583473"/>
            <a:ext cx="4401991" cy="4324828"/>
            <a:chOff x="3477311" y="1408645"/>
            <a:chExt cx="5227906" cy="493589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311" y="1408645"/>
              <a:ext cx="5227906" cy="49358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946639" y="1574076"/>
              <a:ext cx="2020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r>
                <a:rPr lang="en-US" baseline="-25000" dirty="0" smtClean="0"/>
                <a:t>P</a:t>
              </a:r>
              <a:r>
                <a:rPr lang="en-US" dirty="0" smtClean="0"/>
                <a:t>=1350, L</a:t>
              </a:r>
              <a:r>
                <a:rPr lang="en-US" baseline="-25000" dirty="0" smtClean="0"/>
                <a:t>D</a:t>
              </a:r>
              <a:r>
                <a:rPr lang="en-US" dirty="0" smtClean="0"/>
                <a:t>=15, 3D</a:t>
              </a:r>
              <a:endParaRPr lang="en-US" dirty="0"/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67938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5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80" y="359986"/>
            <a:ext cx="6087599" cy="23828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4586" y="142908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</a:t>
            </a:r>
            <a:r>
              <a:rPr lang="en-US" sz="2800" baseline="-25000" dirty="0" smtClean="0"/>
              <a:t>P</a:t>
            </a:r>
            <a:r>
              <a:rPr lang="en-US" sz="2800" dirty="0" smtClean="0"/>
              <a:t>=1350, L</a:t>
            </a:r>
            <a:r>
              <a:rPr lang="en-US" sz="2800" baseline="-25000" dirty="0" smtClean="0"/>
              <a:t>D</a:t>
            </a:r>
            <a:r>
              <a:rPr lang="en-US" sz="2800" dirty="0" smtClean="0"/>
              <a:t>=15, 3D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dirty="0" smtClean="0"/>
              <a:t>Equilibration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378712" y="2757145"/>
            <a:ext cx="4792393" cy="3594295"/>
            <a:chOff x="7399607" y="2145324"/>
            <a:chExt cx="4792393" cy="359429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607" y="2145324"/>
              <a:ext cx="4792393" cy="359429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482818" y="2644726"/>
              <a:ext cx="299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Diagonal component for &lt;</a:t>
              </a:r>
              <a:r>
                <a:rPr lang="en-US" b="1" dirty="0" smtClean="0">
                  <a:solidFill>
                    <a:srgbClr val="0070C0"/>
                  </a:solidFill>
                </a:rPr>
                <a:t>RR</a:t>
              </a:r>
              <a:r>
                <a:rPr lang="en-US" dirty="0" smtClean="0">
                  <a:solidFill>
                    <a:srgbClr val="0070C0"/>
                  </a:solidFill>
                </a:rPr>
                <a:t>&gt;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0308" y="4457114"/>
              <a:ext cx="3327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</a:rPr>
                <a:t>Off-diagonal </a:t>
              </a:r>
              <a:r>
                <a:rPr lang="en-US" dirty="0" smtClean="0">
                  <a:solidFill>
                    <a:srgbClr val="C00000"/>
                  </a:solidFill>
                </a:rPr>
                <a:t>component for &lt;</a:t>
              </a:r>
              <a:r>
                <a:rPr lang="en-US" b="1" dirty="0" smtClean="0">
                  <a:solidFill>
                    <a:srgbClr val="C00000"/>
                  </a:solidFill>
                </a:rPr>
                <a:t>RR</a:t>
              </a:r>
              <a:r>
                <a:rPr lang="en-US" dirty="0" smtClean="0">
                  <a:solidFill>
                    <a:srgbClr val="C00000"/>
                  </a:solidFill>
                </a:rPr>
                <a:t>&gt;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98231" y="2145324"/>
              <a:ext cx="2395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Isotropy </a:t>
              </a:r>
              <a:r>
                <a:rPr lang="en-US" smtClean="0"/>
                <a:t>for Association</a:t>
              </a:r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810" y="2591942"/>
            <a:ext cx="7872508" cy="4294095"/>
            <a:chOff x="47810" y="2591942"/>
            <a:chExt cx="7872508" cy="4294095"/>
          </a:xfrm>
        </p:grpSpPr>
        <p:grpSp>
          <p:nvGrpSpPr>
            <p:cNvPr id="31" name="Group 30"/>
            <p:cNvGrpSpPr/>
            <p:nvPr/>
          </p:nvGrpSpPr>
          <p:grpSpPr>
            <a:xfrm>
              <a:off x="47810" y="2591942"/>
              <a:ext cx="7872508" cy="4294095"/>
              <a:chOff x="-54710" y="2583922"/>
              <a:chExt cx="7872508" cy="429409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710" y="2583922"/>
                <a:ext cx="7872508" cy="4294095"/>
              </a:xfrm>
              <a:prstGeom prst="rect">
                <a:avLst/>
              </a:prstGeom>
            </p:spPr>
          </p:pic>
          <p:cxnSp>
            <p:nvCxnSpPr>
              <p:cNvPr id="5" name="Straight Arrow Connector 4"/>
              <p:cNvCxnSpPr/>
              <p:nvPr/>
            </p:nvCxnSpPr>
            <p:spPr>
              <a:xfrm flipH="1" flipV="1">
                <a:off x="3705763" y="4060098"/>
                <a:ext cx="94228" cy="988388"/>
              </a:xfrm>
              <a:prstGeom prst="straightConnector1">
                <a:avLst/>
              </a:prstGeom>
              <a:ln w="38100">
                <a:solidFill>
                  <a:srgbClr val="ED7D31">
                    <a:alpha val="50196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7981" y="3791436"/>
                <a:ext cx="1096359" cy="103367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499955" y="3365032"/>
                <a:ext cx="26000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Over-correlated (association)</a:t>
                </a:r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24586" y="5889146"/>
                <a:ext cx="25209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5"/>
                    </a:solidFill>
                  </a:rPr>
                  <a:t>Under-</a:t>
                </a:r>
                <a:r>
                  <a:rPr lang="en-US" sz="1600" dirty="0" err="1" smtClean="0">
                    <a:solidFill>
                      <a:schemeClr val="accent5"/>
                    </a:solidFill>
                  </a:rPr>
                  <a:t>correated</a:t>
                </a:r>
                <a:r>
                  <a:rPr lang="en-US" sz="1600" dirty="0" smtClean="0">
                    <a:solidFill>
                      <a:schemeClr val="accent5"/>
                    </a:solidFill>
                  </a:rPr>
                  <a:t> (repulsion)</a:t>
                </a:r>
                <a:endParaRPr lang="en-US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839854" y="2647576"/>
              <a:ext cx="4069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Instantaneous radial distribution function</a:t>
              </a:r>
              <a:endParaRPr lang="en-US" dirty="0"/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39147"/>
              </p:ext>
            </p:extLst>
          </p:nvPr>
        </p:nvGraphicFramePr>
        <p:xfrm>
          <a:off x="0" y="3524"/>
          <a:ext cx="12118635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4300"/>
                <a:gridCol w="2159000"/>
                <a:gridCol w="1765300"/>
                <a:gridCol w="1536700"/>
                <a:gridCol w="1663700"/>
                <a:gridCol w="2171700"/>
                <a:gridCol w="1437935"/>
              </a:tblGrid>
              <a:tr h="198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Introduction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Rheological Nonlinearity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Simulation Method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Identification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Percolations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Conclusions and Remarks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Future</a:t>
                      </a:r>
                      <a:r>
                        <a:rPr lang="en-US" sz="1200" b="1" baseline="0" dirty="0" smtClean="0">
                          <a:solidFill>
                            <a:schemeClr val="bg2"/>
                          </a:solidFill>
                        </a:rPr>
                        <a:t> Works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7441</TotalTime>
  <Words>996</Words>
  <Application>Microsoft Macintosh PowerPoint</Application>
  <PresentationFormat>Widescreen</PresentationFormat>
  <Paragraphs>196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맑은 고딕</vt:lpstr>
      <vt:lpstr>Office Theme</vt:lpstr>
      <vt:lpstr>Stochastic Simulations for HEUR solution</vt:lpstr>
      <vt:lpstr>Introduction</vt:lpstr>
      <vt:lpstr>Shear Thickening</vt:lpstr>
      <vt:lpstr>Rheological Nonlinearity</vt:lpstr>
      <vt:lpstr>Micelles Interaction Model</vt:lpstr>
      <vt:lpstr>Stochastic Simulation for HEUR Solution</vt:lpstr>
      <vt:lpstr>Time Step for Topological Update</vt:lpstr>
      <vt:lpstr>Association Distribution</vt:lpstr>
      <vt:lpstr>Equilibration</vt:lpstr>
      <vt:lpstr>Percolation Identification</vt:lpstr>
      <vt:lpstr>Conclusions and Remarks</vt:lpstr>
      <vt:lpstr>Future Works</vt:lpstr>
      <vt:lpstr>References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Simulations for Shear Thickening HEUR solution</dc:title>
  <dc:creator>박근우</dc:creator>
  <cp:lastModifiedBy>박근우</cp:lastModifiedBy>
  <cp:revision>140</cp:revision>
  <dcterms:created xsi:type="dcterms:W3CDTF">2016-02-18T15:29:05Z</dcterms:created>
  <dcterms:modified xsi:type="dcterms:W3CDTF">2016-02-24T08:16:38Z</dcterms:modified>
</cp:coreProperties>
</file>